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017" r:id="rId4"/>
    <p:sldId id="1018" r:id="rId5"/>
    <p:sldId id="1035" r:id="rId6"/>
    <p:sldId id="1020" r:id="rId7"/>
    <p:sldId id="1036" r:id="rId8"/>
    <p:sldId id="1041" r:id="rId9"/>
    <p:sldId id="1039" r:id="rId10"/>
    <p:sldId id="1022" r:id="rId11"/>
    <p:sldId id="1024" r:id="rId12"/>
    <p:sldId id="1042" r:id="rId13"/>
    <p:sldId id="1045" r:id="rId14"/>
    <p:sldId id="1046" r:id="rId15"/>
    <p:sldId id="1049" r:id="rId16"/>
    <p:sldId id="1050" r:id="rId17"/>
    <p:sldId id="1043" r:id="rId18"/>
    <p:sldId id="1044" r:id="rId19"/>
    <p:sldId id="1051" r:id="rId20"/>
    <p:sldId id="1055" r:id="rId21"/>
    <p:sldId id="1056" r:id="rId22"/>
    <p:sldId id="1052" r:id="rId23"/>
    <p:sldId id="1053" r:id="rId24"/>
    <p:sldId id="1057" r:id="rId25"/>
    <p:sldId id="1058" r:id="rId26"/>
    <p:sldId id="1025"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动量守恒定律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动量定理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图像法：利用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图像中图像与坐标轴所围的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面积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：此处面积大小只代表冲量大小，当图形在时间轴上方时，表示冲量方向与规定正方向相同；当图形在时间轴下方时，表示冲量方向与规定正方向相反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动量定理法：如果物体受到大小或方向变化的力的作用，则不能直接用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求变力的冲量，可以求出该力作用下物体动量的变化量，由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求变力的冲量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490.jpg" descr="id:2147490484;FounderCES"/>
          <p:cNvPicPr/>
          <p:nvPr/>
        </p:nvPicPr>
        <p:blipFill>
          <a:blip r:embed="rId1"/>
          <a:stretch>
            <a:fillRect/>
          </a:stretch>
        </p:blipFill>
        <p:spPr>
          <a:xfrm>
            <a:off x="1990750" y="1700808"/>
            <a:ext cx="6978650" cy="211963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131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合力的冲量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如果是一维情形，可以化为代数和；如果不在一条直线上，求合冲量遵循平行四边形定则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两种方法：可分别求每一个力的冲量，再求各冲量的矢量和；另外，如果各个力的作用时间相同，也可以先求合力，再用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I</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highlight>
                  <a:srgbClr val="FFFF00"/>
                </a:highlight>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F</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en-US" altLang="zh-CN" b="1" dirty="0">
                <a:solidFill>
                  <a:srgbClr val="000000"/>
                </a:solidFill>
                <a:highlight>
                  <a:srgbClr val="FFFF00"/>
                </a:highlight>
                <a:latin typeface="Times New Roman" panose="02020603050405020304" pitchFamily="18" charset="0"/>
                <a:ea typeface="Times New Roman" panose="02020603050405020304" pitchFamily="18" charset="0"/>
              </a:rPr>
              <a:t>·</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rPr>
              <a:t>t</a:t>
            </a:r>
            <a:r>
              <a:rPr lang="zh-CN" altLang="zh-CN" b="1" dirty="0"/>
              <a:t>求解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4653136"/>
            <a:ext cx="840740" cy="299720"/>
          </a:xfrm>
          <a:prstGeom prst="rect">
            <a:avLst/>
          </a:prstGeom>
        </p:spPr>
      </p:pic>
      <p:sp>
        <p:nvSpPr>
          <p:cNvPr id="4" name="内容占位符 3"/>
          <p:cNvSpPr>
            <a:spLocks noGrp="1"/>
          </p:cNvSpPr>
          <p:nvPr>
            <p:ph idx="1"/>
          </p:nvPr>
        </p:nvSpPr>
        <p:spPr>
          <a:xfrm>
            <a:off x="360854" y="692696"/>
            <a:ext cx="11485848" cy="3970318"/>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的物块静止于水平面上，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时刻施加一水平拉力，拉力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变化的关系如图所示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已知物块与水平面之间的动摩擦因数为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内重力的冲量为零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内摩擦力冲量的大小为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时物块的动量为零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时物块动量大小为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5951190" y="2348880"/>
            <a:ext cx="5302798" cy="2175507"/>
          </a:xfrm>
          <a:prstGeom prst="rect">
            <a:avLst/>
          </a:prstGeom>
        </p:spPr>
      </p:pic>
      <p:sp>
        <p:nvSpPr>
          <p:cNvPr id="5" name="矩形 4"/>
          <p:cNvSpPr/>
          <p:nvPr/>
        </p:nvSpPr>
        <p:spPr>
          <a:xfrm>
            <a:off x="1414686" y="4572163"/>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p:sp>
        <p:nvSpPr>
          <p:cNvPr id="6" name="内容占位符 5"/>
          <p:cNvSpPr>
            <a:spLocks noGrp="1"/>
          </p:cNvSpPr>
          <p:nvPr>
            <p:ph idx="1"/>
          </p:nvPr>
        </p:nvSpPr>
        <p:spPr>
          <a:xfrm>
            <a:off x="360854" y="764704"/>
            <a:ext cx="11485848" cy="1753235"/>
          </a:xfrm>
        </p:spPr>
        <p:txBody>
          <a:bodyPr/>
          <a:lstStyle/>
          <a:p>
            <a:pPr hangingPunct="0">
              <a:spcAft>
                <a:spcPts val="0"/>
              </a:spcAft>
              <a:tabLst>
                <a:tab pos="630110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冲量的定义可知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内重力的冲量为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物块受到的最大静摩擦力为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结合图线可知</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u="wavy" smtClean="0">
                <a:solidFill>
                  <a:srgbClr val="000000"/>
                </a:solidFill>
                <a:uFill>
                  <a:solidFill>
                    <a:srgbClr val="00FFFF"/>
                  </a:solidFill>
                </a:uFill>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8 s</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物块处于静止状态</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受到静摩擦力作用</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06574" y="2804735"/>
            <a:ext cx="11440128" cy="1200329"/>
          </a:xfrm>
          <a:prstGeom prst="rect">
            <a:avLst/>
          </a:prstGeom>
        </p:spPr>
        <p:txBody>
          <a:bodyPr wrap="square">
            <a:spAutoFit/>
          </a:bodyPr>
          <a:lstStyle/>
          <a:p>
            <a:pPr algn="just">
              <a:lnSpc>
                <a:spcPct val="150000"/>
              </a:lnSpc>
              <a:spcAft>
                <a:spcPts val="0"/>
              </a:spcAft>
              <a:tabLst>
                <a:tab pos="6301105" algn="l"/>
              </a:tabLst>
            </a:pPr>
            <a:r>
              <a:rPr lang="zh-CN" altLang="zh-CN" sz="2400">
                <a:solidFill>
                  <a:srgbClr val="00AEEF"/>
                </a:solidFill>
                <a:ea typeface="楷体" panose="02010609060101010101" pitchFamily="49" charset="-122"/>
                <a:cs typeface="Times New Roman" panose="02020603050405020304" pitchFamily="18" charset="0"/>
              </a:rPr>
              <a:t>遇到摩擦力时</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先通过情境和受力情况分析清楚物体受到的是静摩擦力还是滑动摩擦力</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箭头右下.eps" descr="id:2147490519;FounderCES"/>
          <p:cNvPicPr/>
          <p:nvPr/>
        </p:nvPicPr>
        <p:blipFill>
          <a:blip r:embed="rId2"/>
          <a:stretch>
            <a:fillRect/>
          </a:stretch>
        </p:blipFill>
        <p:spPr>
          <a:xfrm>
            <a:off x="591243" y="2494220"/>
            <a:ext cx="394970" cy="310515"/>
          </a:xfrm>
          <a:prstGeom prst="rect">
            <a:avLst/>
          </a:prstGeom>
        </p:spPr>
      </p:pic>
      <p:pic>
        <p:nvPicPr>
          <p:cNvPr id="7" name="图片 6"/>
          <p:cNvPicPr>
            <a:picLocks noChangeAspect="1"/>
          </p:cNvPicPr>
          <p:nvPr/>
        </p:nvPicPr>
        <p:blipFill>
          <a:blip r:embed="rId3"/>
          <a:stretch>
            <a:fillRect/>
          </a:stretch>
        </p:blipFill>
        <p:spPr>
          <a:xfrm>
            <a:off x="2782838" y="3789040"/>
            <a:ext cx="5302798" cy="217550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2012"/>
                <a:ext cx="11485848" cy="4035079"/>
              </a:xfrm>
            </p:spPr>
            <p:txBody>
              <a:bodyPr/>
              <a:lstStyle/>
              <a:p>
                <a:pPr hangingPunct="0">
                  <a:lnSpc>
                    <a:spcPct val="130000"/>
                  </a:lnSpc>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物块受到滑动摩擦力作用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摩擦力对物块的冲量大小为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当水平拉力大于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物块开始运动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对物块的冲量大小为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5N</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即动量不为零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对物块冲量大小为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ba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摩擦力对物块冲量大小为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时物块动量大小为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2012"/>
                <a:ext cx="11485848" cy="4035079"/>
              </a:xfrm>
              <a:blipFill rotWithShape="1">
                <a:blip r:embed="rId1"/>
                <a:stretch>
                  <a:fillRect l="-2" t="-8" r="1" b="15"/>
                </a:stretch>
              </a:blipFill>
            </p:spPr>
            <p:txBody>
              <a:bodyPr/>
              <a:lstStyle/>
              <a:p>
                <a:r>
                  <a:rPr lang="zh-CN" altLang="en-US">
                    <a:noFill/>
                  </a:rPr>
                  <a:t> </a:t>
                </a:r>
              </a:p>
            </p:txBody>
          </p:sp>
        </mc:Fallback>
      </mc:AlternateContent>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367014" y="4869160"/>
            <a:ext cx="4212468" cy="172819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47452"/>
            <a:ext cx="11485848" cy="507831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动量定理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解释两类现象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由动量定理表达式可以看出，如果保持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一定，则力的作用时间越短，力就越大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因此在需要增大作用力时，可尽量减少力的作用时间，如打击、碰撞等，由于作用时间短，作用力往往较大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反之，力的作用时间越长，力就越小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因此在需要减小作用力时，可想办法延长力的作用时间，如利用海绵或弹簧的缓冲作用来延长作用时间，达到减小作用力的目的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一定，由动量定理可知，力的作用时间越长，动量的变化量就越大，力的作用时间越短，动量的变化量就越小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求变力的冲量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如果物体受到大小、方向不变的力的作用时，既可以应用</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求力的冲量，也可以应用物体动量变化量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的大小和方向来替代力的冲量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如果物体受到大小、方向改变的力的作用时，则不能直接用</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求变力的冲量，这时可以求在该力冲量作用下物体动量变化量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的大小和方向，替代变力的冲量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660105"/>
          </a:xfrm>
        </p:spPr>
        <p:txBody>
          <a:bodyPr/>
          <a:lstStyle/>
          <a:p>
            <a:pPr lvl="0"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利用动量定理解题的基本思路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对物体进行受力分析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可先求每个力的冲量，再求各力冲量的矢量和，即合力的冲量；或先求合力，再求合力的冲量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抓住过程的初、末状态，选好正方向，确定各动量和冲量的正负号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根据动量定理列方程，如有必要还需要补充其他方程，最后代入数据求解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lvl="0"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应用动量定理处理多过程问题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如果物体在不同阶段受力不同，即合外力不恒定，此情况下应用动量定理时，一般采取以下两种方法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分段处理法：找出每一段合外力的冲量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，这些冲量的矢量和，即外力的合冲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I</a:t>
            </a:r>
            <a:r>
              <a:rPr lang="zh-CN" altLang="zh-CN" b="1" dirty="0">
                <a:solidFill>
                  <a:srgbClr val="000000"/>
                </a:solidFill>
                <a:highlight>
                  <a:srgbClr val="FFFF00"/>
                </a:highlight>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rPr>
              <a:t>1</a:t>
            </a:r>
            <a:r>
              <a:rPr lang="zh-CN" altLang="zh-CN" b="1" dirty="0">
                <a:solidFill>
                  <a:srgbClr val="000000"/>
                </a:solidFill>
                <a:highlight>
                  <a:srgbClr val="FFFF00"/>
                </a:highlight>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rPr>
              <a:t>2</a:t>
            </a:r>
            <a:r>
              <a:rPr lang="zh-CN" altLang="zh-CN" b="1" dirty="0">
                <a:solidFill>
                  <a:srgbClr val="000000"/>
                </a:solidFill>
                <a:highlight>
                  <a:srgbClr val="FFFF00"/>
                </a:highlight>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rPr>
              <a:t>I</a:t>
            </a:r>
            <a:r>
              <a:rPr lang="en-US" altLang="zh-CN" b="1" i="1" baseline="-25000" dirty="0">
                <a:solidFill>
                  <a:srgbClr val="000000"/>
                </a:solidFill>
                <a:highlight>
                  <a:srgbClr val="FFFF00"/>
                </a:highlight>
                <a:latin typeface="Times New Roman" panose="02020603050405020304" pitchFamily="18" charset="0"/>
                <a:ea typeface="宋体" panose="02010600030101010101" pitchFamily="2" charset="-122"/>
              </a:rPr>
              <a:t>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根据动量定理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求解，分段处理时，需注意各段冲量的正负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全过程处理法：在全过程中，第一个力的冲量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、第二个力的冲量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个力的冲量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，这些冲量的矢量和即合冲量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求解，用全过程法求解时，需注意每个力的作用时间及力的方向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若不需要求中间量，用全程法更为简便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4302061"/>
            <a:ext cx="840740" cy="299720"/>
          </a:xfrm>
          <a:prstGeom prst="rect">
            <a:avLst/>
          </a:prstGeom>
        </p:spPr>
      </p:pic>
      <p:sp>
        <p:nvSpPr>
          <p:cNvPr id="3" name="内容占位符 2"/>
          <p:cNvSpPr>
            <a:spLocks noGrp="1"/>
          </p:cNvSpPr>
          <p:nvPr>
            <p:ph idx="1"/>
          </p:nvPr>
        </p:nvSpPr>
        <p:spPr>
          <a:xfrm>
            <a:off x="360854" y="764704"/>
            <a:ext cx="11485848" cy="3416320"/>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个质量为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的物体在合力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的作用下从静止开始沿直线运动，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物体的速度为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物体的动量为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物体动量的变化量为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的冲量为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ld493.jpg" descr="id:2147490547;FounderCES"/>
          <p:cNvPicPr/>
          <p:nvPr/>
        </p:nvPicPr>
        <p:blipFill>
          <a:blip r:embed="rId3"/>
          <a:stretch>
            <a:fillRect/>
          </a:stretch>
        </p:blipFill>
        <p:spPr>
          <a:xfrm>
            <a:off x="8183438" y="1772816"/>
            <a:ext cx="3536315" cy="2257425"/>
          </a:xfrm>
          <a:prstGeom prst="rect">
            <a:avLst/>
          </a:prstGeom>
        </p:spPr>
      </p:pic>
      <p:sp>
        <p:nvSpPr>
          <p:cNvPr id="2" name="矩形 1"/>
          <p:cNvSpPr/>
          <p:nvPr/>
        </p:nvSpPr>
        <p:spPr>
          <a:xfrm>
            <a:off x="1486694" y="4221088"/>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397031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冲量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力与力的作用时间的乘积叫作力的冲量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highlight>
                  <a:srgbClr val="FFFF00"/>
                </a:highlight>
                <a:latin typeface="Times New Roman" panose="02020603050405020304" pitchFamily="18" charset="0"/>
                <a:ea typeface="宋体" panose="02010600030101010101" pitchFamily="2" charset="-122"/>
              </a:rPr>
              <a:t>I</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F</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单位是牛秒，符号是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矢量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冲量的方向与力的方向一致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p:sp>
        <p:nvSpPr>
          <p:cNvPr id="3" name="内容占位符 2"/>
          <p:cNvSpPr>
            <a:spLocks noGrp="1"/>
          </p:cNvSpPr>
          <p:nvPr>
            <p:ph idx="1"/>
          </p:nvPr>
        </p:nvSpPr>
        <p:spPr>
          <a:xfrm>
            <a:off x="360854" y="692696"/>
            <a:ext cx="11485848" cy="2862322"/>
          </a:xfrm>
        </p:spPr>
        <p:txBody>
          <a:bodyPr/>
          <a:lstStyle/>
          <a:p>
            <a:pPr algn="dist"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根据动量定理可得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物体动量的变化量为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根据动量定理可得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的冲量为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4" name="wld493.jpg" descr="id:2147490547;FounderCES"/>
          <p:cNvPicPr/>
          <p:nvPr/>
        </p:nvPicPr>
        <p:blipFill>
          <a:blip r:embed="rId2"/>
          <a:stretch>
            <a:fillRect/>
          </a:stretch>
        </p:blipFill>
        <p:spPr>
          <a:xfrm>
            <a:off x="4006974" y="3717032"/>
            <a:ext cx="3536315" cy="225742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动量定理在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流体模型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流体类冲击力问题、粒子碰撞类问题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中的应用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流体类问题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的、连续的气流、水流等流体，与其他物体的表面接触的过程中，会对接触面有冲击力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此类问题通常通过动量定理解决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8040"/>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解答质量连续变动的动量问题的基本思路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时间内流体微元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柱体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模型：对于流体，可沿流速</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的方向选取一段柱形流体，设在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时间内通过某一横截面积为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的流体长度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，如图所示，若流体的密度为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，那么在这段时间内流过该截面的流体的质量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m</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ρ</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S</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l</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ρ</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S</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运用动量定理，即流体微元所受的合力的冲量等于流体微元动量的增量，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F</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t</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p</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足够短时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流体重力可忽略不计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494.jpg" descr="id:2147490568;FounderCES"/>
          <p:cNvPicPr/>
          <p:nvPr/>
        </p:nvPicPr>
        <p:blipFill>
          <a:blip r:embed="rId1"/>
          <a:stretch>
            <a:fillRect/>
          </a:stretch>
        </p:blipFill>
        <p:spPr>
          <a:xfrm>
            <a:off x="4295006" y="3573016"/>
            <a:ext cx="2354580" cy="160274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15550" y="5661248"/>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4850751"/>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切割又称水刀，即高压水射流切割技术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因为其成本低、易操作、良品率又高，在电脑的控制下能任意雕琢工件，而且受材料质地影响小，水切割逐渐成为工业上主流切割方式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如图所示，若水柱的截面为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，水流以速度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垂直射到被切割的钢板上，之后速度减为零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已知水的密度为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高压水枪的喷水功率为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sSup>
                          <m:s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水柱对钢板的平均冲击力大小为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减小水柱的截面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可以增大水对钢板冲击力产生的压强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若水流速度</a:t>
                </a:r>
                <a:r>
                  <a:rPr lang="en-US" altLang="zh-CN" b="1" i="1" spc="-10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增大到原来的</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可以使水对钢板冲击力产生的压强增大到原来的</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4850751"/>
              </a:xfrm>
              <a:blipFill rotWithShape="1">
                <a:blip r:embed="rId3"/>
                <a:stretch>
                  <a:fillRect l="-2" t="-11" r="1" b="11"/>
                </a:stretch>
              </a:blipFill>
            </p:spPr>
            <p:txBody>
              <a:bodyPr/>
              <a:lstStyle/>
              <a:p>
                <a:r>
                  <a:rPr lang="zh-CN" altLang="en-US">
                    <a:noFill/>
                  </a:rPr>
                  <a:t> </a:t>
                </a:r>
              </a:p>
            </p:txBody>
          </p:sp>
        </mc:Fallback>
      </mc:AlternateContent>
      <p:pic>
        <p:nvPicPr>
          <p:cNvPr id="7" name="24ty23.jpg" descr="id:2147490582;FounderCES"/>
          <p:cNvPicPr/>
          <p:nvPr/>
        </p:nvPicPr>
        <p:blipFill>
          <a:blip r:embed="rId4"/>
          <a:stretch>
            <a:fillRect/>
          </a:stretch>
        </p:blipFill>
        <p:spPr>
          <a:xfrm>
            <a:off x="8759502" y="2996952"/>
            <a:ext cx="2613660" cy="1864360"/>
          </a:xfrm>
          <a:prstGeom prst="rect">
            <a:avLst/>
          </a:prstGeom>
        </p:spPr>
      </p:pic>
      <p:sp>
        <p:nvSpPr>
          <p:cNvPr id="2" name="矩形 1"/>
          <p:cNvSpPr/>
          <p:nvPr/>
        </p:nvSpPr>
        <p:spPr>
          <a:xfrm>
            <a:off x="1414686" y="5580275"/>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4060663"/>
              </a:xfrm>
            </p:spPr>
            <p:txBody>
              <a:bodyPr/>
              <a:lstStyle/>
              <a:p>
                <a:pPr hangingPunct="0">
                  <a:lnSpc>
                    <a:spcPct val="130000"/>
                  </a:lnSpc>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极短的时间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的水从水枪喷出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水枪单位时间内做功转化为水柱的动能为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故水枪的喷水功率为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以水的初速度方向为正方向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解得水受到钢板的平均冲击力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根据牛顿第三定律可知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水对钢板的平均冲击力为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水对钢板的冲击力产生的压强为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减小水柱的截面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水对钢板冲击力产生的压强不变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若水流速度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增大到原来的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可以使水对钢板冲击力产生的压强增大到原来的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4060663"/>
              </a:xfrm>
              <a:blipFill rotWithShape="1">
                <a:blip r:embed="rId2"/>
                <a:stretch>
                  <a:fillRect l="-2" t="-4" r="1"/>
                </a:stretch>
              </a:blipFill>
            </p:spPr>
            <p:txBody>
              <a:bodyPr/>
              <a:lstStyle/>
              <a:p>
                <a:r>
                  <a:rPr lang="zh-CN" altLang="en-US">
                    <a:noFill/>
                  </a:rPr>
                  <a:t> </a:t>
                </a:r>
              </a:p>
            </p:txBody>
          </p:sp>
        </mc:Fallback>
      </mc:AlternateContent>
      <p:pic>
        <p:nvPicPr>
          <p:cNvPr id="4" name="24ty23.jpg" descr="id:2147490582;FounderCES"/>
          <p:cNvPicPr/>
          <p:nvPr/>
        </p:nvPicPr>
        <p:blipFill>
          <a:blip r:embed="rId3">
            <a:clrChange>
              <a:clrFrom>
                <a:srgbClr val="FFFFFE"/>
              </a:clrFrom>
              <a:clrTo>
                <a:srgbClr val="FFFFFE">
                  <a:alpha val="0"/>
                </a:srgbClr>
              </a:clrTo>
            </a:clrChange>
          </a:blip>
          <a:stretch>
            <a:fillRect/>
          </a:stretch>
        </p:blipFill>
        <p:spPr>
          <a:xfrm>
            <a:off x="4222998" y="4795956"/>
            <a:ext cx="2613660" cy="186436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130246"/>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若要</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求解流体对接触物体的力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先转换研究对象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分析与流体接触的物体对流体的力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再结合牛顿第三定律进行解答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冲量是过程量：冲量描述的是作用在物体上的力对时间的累积效应，与某一过程相对应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即必须明确是哪个阶段对应的冲量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冲量的矢量性：冲量是矢量，在作用时间内力的方向不变时，冲量的方向与力的方向相同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如果力的方向是变化的，则冲量的方向与相应时间内物体动量变化量的方向相同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冲量的绝对性：冲量仅由力和时间两个因素决定，具有绝对性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作用力和反作用力的冲量：一定等大、反向，但作用力和反作用力做的功之间并无必然联系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632311"/>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冲量</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与功的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066925"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拓展.eps" descr="id:2147490433;FounderCES"/>
          <p:cNvPicPr/>
          <p:nvPr/>
        </p:nvPicPr>
        <p:blipFill>
          <a:blip r:embed="rId1"/>
          <a:stretch>
            <a:fillRect/>
          </a:stretch>
        </p:blipFill>
        <p:spPr>
          <a:xfrm>
            <a:off x="386687" y="908720"/>
            <a:ext cx="1359535" cy="379095"/>
          </a:xfrm>
          <a:prstGeom prst="rect">
            <a:avLst/>
          </a:prstGeom>
        </p:spPr>
      </p:pic>
      <p:graphicFrame>
        <p:nvGraphicFramePr>
          <p:cNvPr id="3" name="表格 2"/>
          <p:cNvGraphicFramePr>
            <a:graphicFrameLocks noGrp="1"/>
          </p:cNvGraphicFramePr>
          <p:nvPr/>
        </p:nvGraphicFramePr>
        <p:xfrm>
          <a:off x="360854" y="1423317"/>
          <a:ext cx="11485848" cy="4703763"/>
        </p:xfrm>
        <a:graphic>
          <a:graphicData uri="http://schemas.openxmlformats.org/drawingml/2006/table">
            <a:tbl>
              <a:tblPr firstRow="1" firstCol="1" bandRow="1"/>
              <a:tblGrid>
                <a:gridCol w="1269856"/>
                <a:gridCol w="4937096"/>
                <a:gridCol w="5278896"/>
              </a:tblGrid>
              <a:tr h="438195">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冲量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76389">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作用在物体上的力和力的作用时间的乘积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作用在物体上的力和物体在力的方向上的位移的乘积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38195">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38195">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为恒力</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38195">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标矢性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76389">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表示力对时间的累积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是动量变化的量度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表示力对空间的累积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是能量变化的量度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76389">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都是过程量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都与力的作用过程相互联系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冲量不为零时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功可能为零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功不为零时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冲量一定不为零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507831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动量定理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物体在一个过程中所受力的冲量等于它在这个过程始末的动量变化量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a:solidFill>
                  <a:srgbClr val="000000"/>
                </a:solidFill>
                <a:highlight>
                  <a:srgbClr val="FFFF00"/>
                </a:highlight>
                <a:latin typeface="Times New Roman" panose="02020603050405020304" pitchFamily="18" charset="0"/>
                <a:ea typeface="宋体" panose="02010600030101010101" pitchFamily="2" charset="-122"/>
              </a:rPr>
              <a:t>m</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m</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F</a:t>
            </a:r>
            <a:r>
              <a:rPr lang="en-US" altLang="zh-CN" b="1">
                <a:solidFill>
                  <a:srgbClr val="000000"/>
                </a:solidFill>
                <a:highlight>
                  <a:srgbClr val="FFFF00"/>
                </a:highlight>
                <a:latin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t'</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t</a:t>
            </a:r>
            <a:r>
              <a:rPr lang="en-US" altLang="zh-CN" b="1">
                <a:solidFill>
                  <a:srgbClr val="000000"/>
                </a:solidFill>
                <a:highlight>
                  <a:srgbClr val="FFFF00"/>
                </a:highlight>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p'</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p</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I</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动量定理反映了合外力的冲量是动量变化的原因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动量定理的表达式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矢量式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它说明合外力的冲量跟物体动量变化量不仅大小相等，而且方向相同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动量定理主要用于一维的问题，要注意规定正方向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动量定理的适用范围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既适用于恒力，也适用于变力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既适用于单个物体，也适用多个物体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既适用于直线运动，也适用于曲线运动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既适用于宏观低速物体，也适用于微观高速物体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632311"/>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量</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定理与动能定理的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066925"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0455;FounderCES"/>
          <p:cNvPicPr/>
          <p:nvPr/>
        </p:nvPicPr>
        <p:blipFill>
          <a:blip r:embed="rId1"/>
          <a:stretch>
            <a:fillRect/>
          </a:stretch>
        </p:blipFill>
        <p:spPr>
          <a:xfrm>
            <a:off x="550590" y="908720"/>
            <a:ext cx="1259205" cy="351155"/>
          </a:xfrm>
          <a:prstGeom prst="rect">
            <a:avLst/>
          </a:prstGeom>
        </p:spPr>
      </p:pic>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60854" y="1412776"/>
              <a:ext cx="11485847" cy="4654067"/>
            </p:xfrm>
            <a:graphic>
              <a:graphicData uri="http://schemas.openxmlformats.org/drawingml/2006/table">
                <a:tbl>
                  <a:tblPr firstRow="1" firstCol="1" bandRow="1"/>
                  <a:tblGrid>
                    <a:gridCol w="1845920"/>
                    <a:gridCol w="4753848"/>
                    <a:gridCol w="4886079"/>
                  </a:tblGrid>
                  <a:tr h="418898">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0311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889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的物理量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力和位移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889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标矢性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1057">
                    <a:tc>
                      <a:txBody>
                        <a:bodyPr/>
                        <a:lstStyle/>
                        <a:p>
                          <a:pPr algn="ctr" hangingPunct="0">
                            <a:lnSpc>
                              <a:spcPct val="13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因果关系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合外力的冲量引起动量的变化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合外力做的功引起动能的变化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75594">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公式中的力都是指物体所受的合外力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动量定理和动能定理都抓住了初、末状态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而不注重过程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因此都可以用来求变力作用的结果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研究过程可以是整个过程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也可以是某一个阶段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3" name="表格 2"/>
              <p:cNvGraphicFramePr>
                <a:graphicFrameLocks noGrp="1"/>
              </p:cNvGraphicFramePr>
              <p:nvPr/>
            </p:nvGraphicFramePr>
            <p:xfrm>
              <a:off x="360854" y="1412776"/>
              <a:ext cx="11485847" cy="4654067"/>
            </p:xfrm>
            <a:graphic>
              <a:graphicData uri="http://schemas.openxmlformats.org/drawingml/2006/table">
                <a:tbl>
                  <a:tblPr firstRow="1" firstCol="1" bandRow="1"/>
                  <a:tblGrid>
                    <a:gridCol w="1845920"/>
                    <a:gridCol w="4753848"/>
                    <a:gridCol w="4886079"/>
                  </a:tblGrid>
                  <a:tr h="418898">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77545">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41889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的物理量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力和位移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889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标矢性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1057">
                    <a:tc>
                      <a:txBody>
                        <a:bodyPr/>
                        <a:lstStyle/>
                        <a:p>
                          <a:pPr algn="ctr" hangingPunct="0">
                            <a:lnSpc>
                              <a:spcPct val="130000"/>
                            </a:lnSpc>
                            <a:spcAft>
                              <a:spcPts val="0"/>
                            </a:spcAft>
                            <a:tabLst>
                              <a:tab pos="630110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因果关系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合外力的冲量引起动量的变化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合外力做的功引起动能的变化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75594">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公式中的力都是指物体所受的合外力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动量定理和动能定理都抓住了初、末状态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而不注重过程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因此都可以用来求变力作用的结果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研究过程可以是整个过程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也可以是某一个阶段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215" marR="442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67414" y="2722360"/>
            <a:ext cx="1016738" cy="553998"/>
          </a:xfrm>
          <a:prstGeom prst="rect">
            <a:avLst/>
          </a:prstGeom>
          <a:solidFill>
            <a:srgbClr val="FFFF00"/>
          </a:solidFill>
        </p:spPr>
        <p:txBody>
          <a:bodyPr wrap="square">
            <a:spAutoFit/>
          </a:bodyPr>
          <a:ls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a:lstStyle>
          <a:p>
            <a:endParaRPr lang="zh-CN" altLang="en-US" sz="30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35591"/>
                <a:ext cx="11485848" cy="3790781"/>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动量定理的应用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碰撞时会产生冲击力，要增大这种冲击力，就要设法减少冲击力的作用时间；要防止冲击力带来的危害，就要减小冲击力，设法延长其作用时间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动量的变化率和动量的变化量：由动量定理可以得出</a:t>
                </a:r>
                <a:r>
                  <a:rPr lang="en-US" altLang="zh-CN" b="1" i="1">
                    <a:solidFill>
                      <a:srgbClr val="000000"/>
                    </a:solidFill>
                    <a:latin typeface="Times New Roman" panose="02020603050405020304" pitchFamily="18" charset="0"/>
                    <a:ea typeface="宋体" panose="02010600030101010101" pitchFamily="2" charset="-122"/>
                  </a:rPr>
                  <a:t>F</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，它说明动量的变化率取决于物体所受的合外力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而由动量定理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可知，动量的变化量取决于合外力的冲量，它不仅与物体的受力有关，还与力的作用时间有关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35591"/>
                <a:ext cx="11485848" cy="3790781"/>
              </a:xfrm>
              <a:blipFill rotWithShape="1">
                <a:blip r:embed="rId1"/>
                <a:stretch>
                  <a:fillRect l="-2" t="-7" r="1" b="2"/>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412759" y="5489442"/>
            <a:ext cx="1250399" cy="523220"/>
          </a:xfrm>
          <a:prstGeom prst="rect">
            <a:avLst/>
          </a:prstGeom>
          <a:solidFill>
            <a:srgbClr val="FFFF00"/>
          </a:solidFill>
        </p:spPr>
        <p:txBody>
          <a:bodyPr wrap="square">
            <a:spAutoFit/>
          </a:bodyPr>
          <a:lstStyle/>
          <a:p>
            <a:endParaRPr lang="zh-CN" altLang="en-US"/>
          </a:p>
        </p:txBody>
      </p:sp>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12776"/>
                <a:ext cx="11485848" cy="4879734"/>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冲量</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冲量的计算方法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恒力的冲量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公式法：利用定义式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计算冲量，此方法仅适用于恒力的冲量，无需考虑物体的运动状态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变力的冲量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平均值法：若力的方向不变，大小随时间均匀变化，该力的冲量可以用该力在作用时间内的平均值计算，即用</a:t>
                </a:r>
                <a14:m>
                  <m:oMath xmlns:m="http://schemas.openxmlformats.org/officeDocument/2006/math">
                    <m:bar>
                      <m:barPr>
                        <m:pos m:val="top"/>
                        <m:ctrlPr>
                          <a:rPr lang="zh-CN" altLang="zh-CN" b="1" i="1">
                            <a:latin typeface="Cambria Math" panose="02040503050406030204" pitchFamily="18" charset="0"/>
                            <a:ea typeface="Cambria Math" panose="020405030504060302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bar>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替代</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12776"/>
                <a:ext cx="11485848" cy="4879734"/>
              </a:xfrm>
              <a:blipFill rotWithShape="1">
                <a:blip r:embed="rId3"/>
                <a:stretch>
                  <a:fillRect l="-2" t="-11" r="1" b="6"/>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4773</Words>
  <Application>WPS 演示</Application>
  <PresentationFormat>自定义</PresentationFormat>
  <Paragraphs>254</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408</cp:revision>
  <dcterms:created xsi:type="dcterms:W3CDTF">2020-11-06T05:24:00Z</dcterms:created>
  <dcterms:modified xsi:type="dcterms:W3CDTF">2025-06-24T01:24:15Z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B446AB31FD5F40E5BA91987D76075800_12</vt:lpwstr>
  </property>
</Properties>
</file>